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6"/>
  </p:notesMasterIdLst>
  <p:sldIdLst>
    <p:sldId id="265" r:id="rId2"/>
    <p:sldId id="258" r:id="rId3"/>
    <p:sldId id="259" r:id="rId4"/>
    <p:sldId id="261" r:id="rId5"/>
  </p:sldIdLst>
  <p:sldSz cx="9906000" cy="6858000" type="A4"/>
  <p:notesSz cx="6858000" cy="9144000"/>
  <p:embeddedFontLst>
    <p:embeddedFont>
      <p:font typeface="HY헤드라인M" panose="02030600000101010101" pitchFamily="18" charset="-127"/>
      <p:regular r:id="rId7"/>
    </p:embeddedFont>
    <p:embeddedFont>
      <p:font typeface="맑은 고딕" panose="020B0503020000020004" pitchFamily="50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나눔고딕" panose="020B0600000101010101" charset="-127"/>
      <p:regular r:id="rId16"/>
      <p:bold r:id="rId17"/>
    </p:embeddedFont>
    <p:embeddedFont>
      <p:font typeface="조선일보명조" panose="02030304000000000000" pitchFamily="18" charset="-127"/>
      <p:regular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1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E28408-08FF-490E-B98D-2F35F78DF180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12C847-CD81-46C4-B89D-3E41906E46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7854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2C847-CD81-46C4-B89D-3E41906E46B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274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2C847-CD81-46C4-B89D-3E41906E46B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032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2C847-CD81-46C4-B89D-3E41906E46B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33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2C847-CD81-46C4-B89D-3E41906E46B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026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912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80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8408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668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758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091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001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155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 userDrawn="1"/>
        </p:nvGrpSpPr>
        <p:grpSpPr>
          <a:xfrm>
            <a:off x="395539" y="550307"/>
            <a:ext cx="8996264" cy="187068"/>
            <a:chOff x="395537" y="655503"/>
            <a:chExt cx="8996264" cy="187068"/>
          </a:xfrm>
        </p:grpSpPr>
        <p:sp>
          <p:nvSpPr>
            <p:cNvPr id="6" name="직사각형 5"/>
            <p:cNvSpPr/>
            <p:nvPr userDrawn="1"/>
          </p:nvSpPr>
          <p:spPr>
            <a:xfrm rot="16200000" flipH="1">
              <a:off x="4930139" y="-3665546"/>
              <a:ext cx="45719" cy="8877605"/>
            </a:xfrm>
            <a:prstGeom prst="rect">
              <a:avLst/>
            </a:prstGeom>
            <a:gradFill>
              <a:gsLst>
                <a:gs pos="60000">
                  <a:srgbClr val="00B0F0"/>
                </a:gs>
                <a:gs pos="50000">
                  <a:srgbClr val="0070C0"/>
                </a:gs>
                <a:gs pos="47000">
                  <a:schemeClr val="tx2">
                    <a:lumMod val="75000"/>
                  </a:schemeClr>
                </a:gs>
                <a:gs pos="83000">
                  <a:srgbClr val="0070C0"/>
                </a:gs>
              </a:gsLst>
              <a:lin ang="5400000" scaled="0"/>
            </a:gradFill>
            <a:ln w="15875" cap="rnd">
              <a:noFill/>
              <a:tailEnd type="non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ea typeface="나눔고딕" panose="020D0604000000000000" pitchFamily="50" charset="-127"/>
              </a:endParaRPr>
            </a:p>
          </p:txBody>
        </p:sp>
        <p:sp>
          <p:nvSpPr>
            <p:cNvPr id="7" name="직사각형 6"/>
            <p:cNvSpPr/>
            <p:nvPr userDrawn="1"/>
          </p:nvSpPr>
          <p:spPr>
            <a:xfrm>
              <a:off x="395537" y="655503"/>
              <a:ext cx="140286" cy="14028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ea typeface="나눔고딕" panose="020D0604000000000000" pitchFamily="50" charset="-127"/>
              </a:endParaRPr>
            </a:p>
          </p:txBody>
        </p:sp>
        <p:sp>
          <p:nvSpPr>
            <p:cNvPr id="8" name="직사각형 7"/>
            <p:cNvSpPr/>
            <p:nvPr userDrawn="1"/>
          </p:nvSpPr>
          <p:spPr>
            <a:xfrm>
              <a:off x="533872" y="753235"/>
              <a:ext cx="89336" cy="8933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>
                <a:ea typeface="나눔고딕" panose="020D0604000000000000" pitchFamily="50" charset="-127"/>
              </a:endParaRPr>
            </a:p>
          </p:txBody>
        </p:sp>
      </p:grpSp>
      <p:sp>
        <p:nvSpPr>
          <p:cNvPr id="9" name="Slide Number Placeholder 4"/>
          <p:cNvSpPr txBox="1">
            <a:spLocks/>
          </p:cNvSpPr>
          <p:nvPr userDrawn="1"/>
        </p:nvSpPr>
        <p:spPr>
          <a:xfrm>
            <a:off x="4702863" y="6463925"/>
            <a:ext cx="500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조선일보명조" panose="02030304000000000000" pitchFamily="18" charset="-127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DD5088-3A0C-47B5-BB7B-BB8E5596E036}" type="slidenum">
              <a:rPr lang="ko-KR" altLang="en-US" sz="1000" b="1" smtClean="0">
                <a:solidFill>
                  <a:schemeClr val="tx1"/>
                </a:solidFill>
              </a:rPr>
              <a:pPr/>
              <a:t>‹#›</a:t>
            </a:fld>
            <a:endParaRPr lang="ko-KR" altLang="en-US" sz="1000" b="1" dirty="0">
              <a:solidFill>
                <a:schemeClr val="tx1"/>
              </a:solidFill>
            </a:endParaRPr>
          </a:p>
        </p:txBody>
      </p:sp>
      <p:cxnSp>
        <p:nvCxnSpPr>
          <p:cNvPr id="10" name="직선 연결선 9"/>
          <p:cNvCxnSpPr/>
          <p:nvPr userDrawn="1"/>
        </p:nvCxnSpPr>
        <p:spPr bwMode="auto">
          <a:xfrm flipV="1">
            <a:off x="550259" y="6425770"/>
            <a:ext cx="8805483" cy="18039"/>
          </a:xfrm>
          <a:prstGeom prst="line">
            <a:avLst/>
          </a:prstGeom>
          <a:noFill/>
          <a:ln w="19050" cap="flat" cmpd="sng" algn="ctr">
            <a:solidFill>
              <a:srgbClr val="C7C9CB"/>
            </a:solidFill>
            <a:prstDash val="solid"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 userDrawn="1"/>
        </p:nvSpPr>
        <p:spPr>
          <a:xfrm>
            <a:off x="5839066" y="6531468"/>
            <a:ext cx="37142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>
                <a:solidFill>
                  <a:prstClr val="black"/>
                </a:solidFill>
              </a:rPr>
              <a:t>Copyright</a:t>
            </a:r>
            <a:r>
              <a:rPr lang="en-US" altLang="ko-KR" sz="100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© </a:t>
            </a:r>
            <a:r>
              <a:rPr lang="en-US" altLang="ko-KR" sz="1000" dirty="0" smtClean="0">
                <a:solidFill>
                  <a:prstClr val="black"/>
                </a:solidFill>
              </a:rPr>
              <a:t>2017 Park Hyunji, </a:t>
            </a:r>
            <a:r>
              <a:rPr lang="en-US" altLang="ko-KR" sz="1000" dirty="0" err="1" smtClean="0">
                <a:solidFill>
                  <a:prstClr val="black"/>
                </a:solidFill>
              </a:rPr>
              <a:t>Hanyang</a:t>
            </a:r>
            <a:r>
              <a:rPr lang="en-US" altLang="ko-KR" sz="1000" dirty="0" smtClean="0">
                <a:solidFill>
                  <a:prstClr val="black"/>
                </a:solidFill>
              </a:rPr>
              <a:t> Univ. All rights reserved</a:t>
            </a:r>
            <a:endParaRPr lang="ko-KR" altLang="en-US" sz="10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631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772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774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B3BEC-8016-4309-B88D-BEAFB19B35E3}" type="datetimeFigureOut">
              <a:rPr lang="ko-KR" altLang="en-US" smtClean="0"/>
              <a:t>2017-09-14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7547D8-AE7D-49BA-9873-C7BC28A49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96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784577" y="1531977"/>
            <a:ext cx="6336846" cy="3603034"/>
            <a:chOff x="1784577" y="1060827"/>
            <a:chExt cx="6336846" cy="3603034"/>
          </a:xfrm>
        </p:grpSpPr>
        <p:sp>
          <p:nvSpPr>
            <p:cNvPr id="4" name="직사각형 3"/>
            <p:cNvSpPr/>
            <p:nvPr/>
          </p:nvSpPr>
          <p:spPr>
            <a:xfrm>
              <a:off x="1784577" y="2608105"/>
              <a:ext cx="6336846" cy="20557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altLang="ko-KR" sz="2800" b="0" i="0" dirty="0" smtClean="0">
                  <a:solidFill>
                    <a:srgbClr val="000000"/>
                  </a:solidFill>
                  <a:effectLst/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03.</a:t>
              </a:r>
              <a:r>
                <a:rPr lang="ko-KR" altLang="en-US" sz="2800" b="0" i="0" dirty="0" smtClean="0">
                  <a:solidFill>
                    <a:srgbClr val="000000"/>
                  </a:solidFill>
                  <a:effectLst/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 프로그램의 구조를 쌓는다</a:t>
              </a:r>
              <a:r>
                <a:rPr lang="en-US" altLang="ko-KR" sz="2800" b="0" i="0" dirty="0" smtClean="0">
                  <a:solidFill>
                    <a:srgbClr val="000000"/>
                  </a:solidFill>
                  <a:effectLst/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! </a:t>
              </a:r>
              <a:r>
                <a:rPr lang="ko-KR" altLang="en-US" sz="2800" b="0" i="0" dirty="0" err="1" smtClean="0">
                  <a:solidFill>
                    <a:srgbClr val="000000"/>
                  </a:solidFill>
                  <a:effectLst/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제어문</a:t>
              </a:r>
              <a:endParaRPr lang="en-US" altLang="ko-KR" sz="2800" b="0" i="0" dirty="0" smtClean="0">
                <a:solidFill>
                  <a:srgbClr val="000000"/>
                </a:solidFill>
                <a:effectLst/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  <a:p>
              <a:pPr>
                <a:lnSpc>
                  <a:spcPct val="250000"/>
                </a:lnSpc>
              </a:pPr>
              <a:r>
                <a:rPr lang="ko-KR" altLang="en-US" sz="2800" b="1" dirty="0" smtClean="0">
                  <a:solidFill>
                    <a:srgbClr val="C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＞＞＞</a:t>
              </a:r>
              <a:r>
                <a:rPr lang="en-US" altLang="ko-KR" sz="2800" b="1" dirty="0" smtClean="0">
                  <a:solidFill>
                    <a:srgbClr val="C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 03-1. if</a:t>
              </a:r>
              <a:r>
                <a:rPr lang="ko-KR" altLang="en-US" sz="2800" b="1" dirty="0" smtClean="0">
                  <a:solidFill>
                    <a:srgbClr val="C00000"/>
                  </a:soli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문</a:t>
              </a:r>
              <a:endParaRPr lang="ko-KR" altLang="en-US" sz="2800" b="1" dirty="0">
                <a:solidFill>
                  <a:srgbClr val="C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3199956" y="1060827"/>
              <a:ext cx="3967753" cy="14849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ko-KR" altLang="en-US" sz="4400" b="1" dirty="0" smtClean="0">
                  <a:latin typeface="+mj-ea"/>
                  <a:ea typeface="+mj-ea"/>
                </a:rPr>
                <a:t>점프 투 </a:t>
              </a:r>
              <a:r>
                <a:rPr lang="ko-KR" altLang="en-US" sz="4400" b="1" dirty="0" err="1" smtClean="0">
                  <a:latin typeface="+mj-ea"/>
                  <a:ea typeface="+mj-ea"/>
                </a:rPr>
                <a:t>파이썬</a:t>
              </a:r>
              <a:endParaRPr lang="ko-KR" altLang="en-US" sz="4400" b="1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984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222047" y="1203557"/>
            <a:ext cx="5461907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600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"</a:t>
            </a:r>
            <a:r>
              <a:rPr lang="ko-KR" altLang="en-US" sz="1600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돈이 있으면 택시를 타고</a:t>
            </a:r>
            <a:r>
              <a:rPr lang="en-US" altLang="ko-KR" sz="1600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600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돈이 없으면 걸어 간다</a:t>
            </a:r>
            <a:r>
              <a:rPr lang="en-US" altLang="ko-KR" sz="1600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."</a:t>
            </a:r>
            <a:endParaRPr lang="ko-KR" altLang="en-US" sz="16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33424" y="2224386"/>
            <a:ext cx="8810625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프로그래밍에서 조건을 판단하여 해당 조건에 맞는 상황을 수행하는 데</a:t>
            </a:r>
            <a:endParaRPr lang="en-US" altLang="ko-KR" b="0" i="0" dirty="0" smtClean="0">
              <a:solidFill>
                <a:srgbClr val="000000"/>
              </a:solidFill>
              <a:effectLst/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쓰이는 것이 바로 </a:t>
            </a:r>
            <a:r>
              <a:rPr lang="en-US" altLang="ko-KR" sz="2800" b="0" i="0" dirty="0" smtClean="0">
                <a:solidFill>
                  <a:srgbClr val="C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if</a:t>
            </a:r>
            <a:r>
              <a:rPr lang="ko-KR" altLang="en-US" sz="2800" b="0" i="0" dirty="0" smtClean="0">
                <a:solidFill>
                  <a:srgbClr val="C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문</a:t>
            </a:r>
            <a:r>
              <a:rPr lang="ko-KR" altLang="en-US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이다</a:t>
            </a:r>
            <a:r>
              <a:rPr lang="en-US" altLang="ko-KR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900" y="3725636"/>
            <a:ext cx="3886200" cy="22479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96661" y="296386"/>
            <a:ext cx="12015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</a:t>
            </a:r>
            <a:r>
              <a:rPr lang="en-US" altLang="ko-KR" sz="1600" b="1" dirty="0" smtClean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</a:t>
            </a:r>
            <a:r>
              <a:rPr lang="ko-KR" altLang="en-US" sz="1600" b="1" dirty="0" smtClean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문의 개념</a:t>
            </a:r>
            <a:endParaRPr lang="ko-KR" altLang="en-US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060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96661" y="296386"/>
            <a:ext cx="16260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 smtClean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if</a:t>
            </a:r>
            <a:r>
              <a:rPr lang="ko-KR" altLang="en-US" sz="1600" b="1" dirty="0" smtClean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문의 기본구조</a:t>
            </a:r>
            <a:endParaRPr lang="ko-KR" altLang="en-US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149" y="1585912"/>
            <a:ext cx="2819400" cy="35718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0"/>
                    </a14:imgEffect>
                    <a14:imgEffect>
                      <a14:brightnessContrast bright="2000" contras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334" t="3580" r="35952" b="5203"/>
          <a:stretch/>
        </p:blipFill>
        <p:spPr>
          <a:xfrm rot="5400000">
            <a:off x="5157957" y="1367343"/>
            <a:ext cx="3571529" cy="4008667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868574" y="2732923"/>
            <a:ext cx="3241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if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070209" y="2659445"/>
            <a:ext cx="5870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0" i="0" dirty="0" smtClean="0">
                <a:solidFill>
                  <a:srgbClr val="000000"/>
                </a:solidFill>
                <a:effectLst/>
                <a:latin typeface="나눔고딕" panose="020D0604000000000000" pitchFamily="50" charset="-127"/>
                <a:ea typeface="나눔고딕" panose="020D0604000000000000" pitchFamily="50" charset="-127"/>
              </a:rPr>
              <a:t>else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1298121" y="2122714"/>
            <a:ext cx="595993" cy="906063"/>
          </a:xfrm>
          <a:prstGeom prst="ellipse">
            <a:avLst/>
          </a:prstGeom>
          <a:noFill/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1298121" y="3834493"/>
            <a:ext cx="595993" cy="906063"/>
          </a:xfrm>
          <a:prstGeom prst="ellipse">
            <a:avLst/>
          </a:prstGeom>
          <a:noFill/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144711" y="2421856"/>
            <a:ext cx="8579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mtClean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들여쓰기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144710" y="4159203"/>
            <a:ext cx="8579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 smtClean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들여쓰기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683328" y="1657349"/>
            <a:ext cx="247651" cy="408215"/>
          </a:xfrm>
          <a:prstGeom prst="ellipse">
            <a:avLst/>
          </a:prstGeom>
          <a:noFill/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8611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775" y="1295400"/>
            <a:ext cx="7410450" cy="42672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822595" y="3506061"/>
            <a:ext cx="5212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smtClean="0">
                <a:solidFill>
                  <a:srgbClr val="C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거짓</a:t>
            </a:r>
            <a:endParaRPr lang="ko-KR" altLang="en-US" sz="1400" b="1" dirty="0">
              <a:solidFill>
                <a:srgbClr val="C00000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515836" y="4811485"/>
            <a:ext cx="1023257" cy="283029"/>
          </a:xfrm>
          <a:prstGeom prst="rect">
            <a:avLst/>
          </a:prstGeom>
          <a:solidFill>
            <a:srgbClr val="C00000">
              <a:alpha val="10000"/>
            </a:srgbClr>
          </a:solidFill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96661" y="296386"/>
            <a:ext cx="21077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 err="1" smtClean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조건문이란</a:t>
            </a:r>
            <a:r>
              <a:rPr lang="ko-KR" altLang="en-US" sz="1600" b="1" dirty="0" smtClean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무엇인가</a:t>
            </a:r>
            <a:r>
              <a:rPr lang="en-US" altLang="ko-KR" sz="1600" b="1" dirty="0" smtClean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?</a:t>
            </a:r>
            <a:endParaRPr lang="ko-KR" altLang="en-US" sz="16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772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</TotalTime>
  <Words>49</Words>
  <Application>Microsoft Office PowerPoint</Application>
  <PresentationFormat>A4 용지(210x297mm)</PresentationFormat>
  <Paragraphs>18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2" baseType="lpstr">
      <vt:lpstr>HY헤드라인M</vt:lpstr>
      <vt:lpstr>맑은 고딕</vt:lpstr>
      <vt:lpstr>Calibri</vt:lpstr>
      <vt:lpstr>Arial</vt:lpstr>
      <vt:lpstr>Calibri Light</vt:lpstr>
      <vt:lpstr>나눔고딕</vt:lpstr>
      <vt:lpstr>조선일보명조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Hyunji Park</dc:creator>
  <cp:lastModifiedBy>이정우</cp:lastModifiedBy>
  <cp:revision>31</cp:revision>
  <dcterms:created xsi:type="dcterms:W3CDTF">2017-07-24T05:06:24Z</dcterms:created>
  <dcterms:modified xsi:type="dcterms:W3CDTF">2017-09-14T14:09:06Z</dcterms:modified>
</cp:coreProperties>
</file>

<file path=docProps/thumbnail.jpeg>
</file>